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84" r:id="rId3"/>
    <p:sldId id="258" r:id="rId4"/>
    <p:sldId id="260" r:id="rId5"/>
    <p:sldId id="261" r:id="rId6"/>
    <p:sldId id="286" r:id="rId7"/>
    <p:sldId id="262" r:id="rId8"/>
    <p:sldId id="279" r:id="rId9"/>
    <p:sldId id="263" r:id="rId10"/>
    <p:sldId id="278" r:id="rId11"/>
    <p:sldId id="287" r:id="rId12"/>
    <p:sldId id="264" r:id="rId13"/>
    <p:sldId id="280" r:id="rId14"/>
    <p:sldId id="265" r:id="rId15"/>
    <p:sldId id="285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</p:sldIdLst>
  <p:sldSz cx="10160000" cy="7620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C5759-7B27-3029-6E2F-F5472AEA8CC5}" v="2" dt="2024-10-07T12:39:31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3" autoAdjust="0"/>
    <p:restoredTop sz="90929"/>
  </p:normalViewPr>
  <p:slideViewPr>
    <p:cSldViewPr>
      <p:cViewPr varScale="1">
        <p:scale>
          <a:sx n="56" d="100"/>
          <a:sy n="56" d="100"/>
        </p:scale>
        <p:origin x="129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DAF7AB-5A70-4BCB-92EE-3F397553E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Feel free to delete. I reference the duck moving up and down and not moving with the wave.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63AAD2-1A16-48E1-8A06-2D8A8FBDEEF3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There are many videos on this topic, but this is my favorite.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6A289E-216B-41DD-B74C-683D00DFCB39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There are two basic types of wave motion for mechanical waves: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longitudinal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waves and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transverse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waves.</a:t>
            </a:r>
          </a:p>
          <a:p>
            <a:r>
              <a:rPr lang="en-US" altLang="en-US" dirty="0"/>
              <a:t> 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E04ED6-FB1A-42D2-A786-BDBDCC85FF5A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30491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E04ED6-FB1A-42D2-A786-BDBDCC85FF5A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Kids do need help with wavelength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B3BF3A-DA0C-4424-9144-4E0D38E679DF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1E04ED6-FB1A-42D2-A786-BDBDCC85FF5A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1476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7A8F3-9099-402F-A1A8-87D2B3629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04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21EB1-3FB0-4BDC-ACEC-A40D70B16E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23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D46A0-FFDB-46C8-A765-F178FEA33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906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A5CAB-8287-451C-ACD8-453EA2C44C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65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7504F-85B4-4CD0-A2D8-E4211343FE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31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A8C7E-4B9F-4E21-A917-012FD58B5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69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26509-530E-413B-802E-ADFAD503BA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61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B8D6-C7FB-42F4-8B26-2F74466C2C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47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691DF-B1D2-4282-95CE-48BA42A0B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15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5696C-56E5-4CD9-AC4F-6AB9149FCA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03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C4E30-1DDC-4252-BA28-9822F9A19B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94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B397468-05BF-4D61-8337-AB3E8E872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8th%20Grade\Q-1%20Waves-Energy%20Transfer\Waves\Wave%20Videos\TOKYO%20SUMMERLAND.mp4" TargetMode="External"/><Relationship Id="rId1" Type="http://schemas.microsoft.com/office/2007/relationships/media" Target="file:///D:\8th%20Grade\Q-1%20Waves-Energy%20Transfer\Waves\Wave%20Videos\TOKYO%20SUMMERLAND.mp4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angel.elte.hu/wave/index.cgi?m=model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D:\8th%20Grade\Q-1%20Waves-Energy%20Transfer\Waves\Wave%20Videos\Galloping%20Gertie%20-%20Resonance%20and%20the%20Tacoma%20Narrows%20Bridge.mp4" TargetMode="External"/><Relationship Id="rId1" Type="http://schemas.microsoft.com/office/2007/relationships/media" Target="file:///D:\8th%20Grade\Q-1%20Waves-Energy%20Transfer\Waves\Wave%20Videos\Galloping%20Gertie%20-%20Resonance%20and%20the%20Tacoma%20Narrows%20Bridge.mp4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300">
                <a:solidFill>
                  <a:srgbClr val="FF0000"/>
                </a:solidFill>
                <a:latin typeface="Comic Sans MS" panose="030F0702030302020204" pitchFamily="66" charset="0"/>
              </a:rPr>
              <a:t>Goal 1 – Wave Properties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  <a:latin typeface="Arial" panose="020B0604020202020204" pitchFamily="34" charset="0"/>
              </a:rPr>
              <a:t>Determine the properties of waves.   </a:t>
            </a:r>
          </a:p>
        </p:txBody>
      </p:sp>
      <p:pic>
        <p:nvPicPr>
          <p:cNvPr id="3076" name="Picture 5" descr="bd20659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905125"/>
            <a:ext cx="4191000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12800" y="381000"/>
            <a:ext cx="8636000" cy="923925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Tokyo, Japanese Wave Pool</a:t>
            </a:r>
            <a:endParaRPr lang="en-US" altLang="en-US" dirty="0"/>
          </a:p>
        </p:txBody>
      </p:sp>
      <p:pic>
        <p:nvPicPr>
          <p:cNvPr id="8" name="TOKYO SUMMERLAND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5311" y="1512437"/>
            <a:ext cx="7896723" cy="5341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9144000" cy="8382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3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a longitudinal wave?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4500" y="1162050"/>
            <a:ext cx="9220200" cy="1414382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A longitudinal wave is a mechanical waves </a:t>
            </a:r>
            <a:r>
              <a:rPr lang="en-US" sz="3200" dirty="0">
                <a:solidFill>
                  <a:srgbClr val="FF0000"/>
                </a:solidFill>
              </a:rPr>
              <a:t>in which the vibration of the particles takes place in the same direction as that of the wave</a:t>
            </a:r>
            <a:endParaRPr lang="en-US" altLang="en-US" sz="27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429000"/>
            <a:ext cx="9144000" cy="2962654"/>
          </a:xfrm>
        </p:spPr>
      </p:pic>
    </p:spTree>
    <p:extLst>
      <p:ext uri="{BB962C8B-B14F-4D97-AF65-F5344CB8AC3E}">
        <p14:creationId xmlns:p14="http://schemas.microsoft.com/office/powerpoint/2010/main" val="240964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275590" y="5334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3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a longitudinal wave?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447800"/>
            <a:ext cx="9664700" cy="5867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Wave that moves the medium PARALLEL to the direction in which the waves travel. 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25" y="3048000"/>
            <a:ext cx="91709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Parts of a longitudinaal wave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Compression – Close parts of a longitudinal wave.</a:t>
            </a:r>
          </a:p>
          <a:p>
            <a:r>
              <a:rPr lang="en-US" altLang="en-US">
                <a:solidFill>
                  <a:srgbClr val="FF0000"/>
                </a:solidFill>
              </a:rPr>
              <a:t>Rarefaction – Far apart parts of a longitudinal wave.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>
                <a:solidFill>
                  <a:srgbClr val="FFFFFF"/>
                </a:solidFill>
                <a:latin typeface="Comic Sans MS" panose="030F0702030302020204" pitchFamily="66" charset="0"/>
              </a:rPr>
              <a:t>Draw a longitudinal wave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FFFFFF"/>
                </a:solidFill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077913"/>
            <a:ext cx="78803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60" y="4609783"/>
            <a:ext cx="657225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13855" y="457200"/>
            <a:ext cx="8636000" cy="923925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Longitudinal Wave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752600"/>
            <a:ext cx="9296400" cy="52578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203200" y="609600"/>
            <a:ext cx="9794875" cy="923925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3600" dirty="0">
                <a:solidFill>
                  <a:srgbClr val="FFFFFF"/>
                </a:solidFill>
                <a:latin typeface="Comic Sans MS" panose="030F0702030302020204" pitchFamily="66" charset="0"/>
              </a:rPr>
              <a:t>What is the amplitude of a longitudinal wave?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526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>
                <a:solidFill>
                  <a:srgbClr val="FF0000"/>
                </a:solidFill>
                <a:latin typeface="Comic Sans MS" panose="030F0702030302020204" pitchFamily="66" charset="0"/>
              </a:rPr>
              <a:t>What is wavelength?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143000"/>
            <a:ext cx="9512300" cy="59436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Distance between two corresponding parts of a wave.</a:t>
            </a:r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 Yes, I want you to draw 2 more wavelengths on your wave.</a:t>
            </a:r>
            <a:endParaRPr lang="en-US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946400"/>
            <a:ext cx="85344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238125" y="295275"/>
            <a:ext cx="9664700" cy="1298575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>
                <a:solidFill>
                  <a:srgbClr val="FFFFFF"/>
                </a:solidFill>
                <a:latin typeface="Comic Sans MS" panose="030F0702030302020204" pitchFamily="66" charset="0"/>
              </a:rPr>
              <a:t>What is the wavelength of a longitudinal wave? Yes I want you to draw this.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743200"/>
            <a:ext cx="8559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>
                <a:solidFill>
                  <a:srgbClr val="FF0000"/>
                </a:solidFill>
                <a:latin typeface="Comic Sans MS" panose="030F0702030302020204" pitchFamily="66" charset="0"/>
              </a:rPr>
              <a:t>What is frequency?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FF0000"/>
                </a:solidFill>
                <a:latin typeface="Comic Sans MS" panose="030F0702030302020204" pitchFamily="66" charset="0"/>
              </a:rPr>
              <a:t>Number of complete waves that pass a given point in a certain amount of time.  </a:t>
            </a:r>
            <a:r>
              <a:rPr lang="en-US" altLang="en-US" sz="2700">
                <a:solidFill>
                  <a:schemeClr val="bg1"/>
                </a:solidFill>
                <a:latin typeface="Comic Sans MS" panose="030F0702030302020204" pitchFamily="66" charset="0"/>
              </a:rPr>
              <a:t>Yes, draw and label this.</a:t>
            </a:r>
            <a:endParaRPr lang="en-US" altLang="en-US" sz="27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38" y="2851150"/>
            <a:ext cx="5910262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4" name="Picture 4" descr="Mathematical model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28600"/>
            <a:ext cx="98218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frequency measured in?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447800"/>
            <a:ext cx="9512300" cy="57150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Hertz: The number of hertz (Hz) equals the number of cycles per second.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91" y="3581400"/>
            <a:ext cx="938892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238125" y="295275"/>
            <a:ext cx="9664700" cy="126365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>
                <a:solidFill>
                  <a:srgbClr val="FFFFFF"/>
                </a:solidFill>
                <a:latin typeface="Comic Sans MS" panose="030F0702030302020204" pitchFamily="66" charset="0"/>
              </a:rPr>
              <a:t>Which wave property is directly related to energy?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966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FFFFFF"/>
                </a:solidFill>
                <a:latin typeface="Comic Sans MS" panose="030F0702030302020204" pitchFamily="66" charset="0"/>
              </a:rPr>
              <a:t>Amplitude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" y="2378868"/>
            <a:ext cx="933767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481014"/>
            <a:ext cx="9658350" cy="890586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How are wavelength and frequency related?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371600"/>
            <a:ext cx="9448800" cy="59436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As wavelength increases, the frequency decreases and as frequency increases the wavelength decreases. This is an </a:t>
            </a:r>
            <a:r>
              <a:rPr lang="en-US" altLang="en-US" sz="27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Inverse Relationship</a:t>
            </a:r>
            <a:r>
              <a:rPr lang="en-US" altLang="en-US" sz="2700" dirty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57006" y="2143275"/>
            <a:ext cx="158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Frequency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3129" y="6400800"/>
            <a:ext cx="174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Wavelength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5600" y="2819400"/>
            <a:ext cx="9085251" cy="3581400"/>
            <a:chOff x="355600" y="2819400"/>
            <a:chExt cx="9085251" cy="3581400"/>
          </a:xfrm>
        </p:grpSpPr>
        <p:grpSp>
          <p:nvGrpSpPr>
            <p:cNvPr id="4" name="Group 3"/>
            <p:cNvGrpSpPr/>
            <p:nvPr/>
          </p:nvGrpSpPr>
          <p:grpSpPr>
            <a:xfrm>
              <a:off x="5859451" y="2819400"/>
              <a:ext cx="3581400" cy="3352800"/>
              <a:chOff x="3937000" y="2149221"/>
              <a:chExt cx="1461516" cy="978408"/>
            </a:xfrm>
          </p:grpSpPr>
          <p:sp>
            <p:nvSpPr>
              <p:cNvPr id="2" name="Up Arrow 1"/>
              <p:cNvSpPr/>
              <p:nvPr/>
            </p:nvSpPr>
            <p:spPr>
              <a:xfrm>
                <a:off x="3937000" y="2149221"/>
                <a:ext cx="484632" cy="978408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Down Arrow 2"/>
              <p:cNvSpPr/>
              <p:nvPr/>
            </p:nvSpPr>
            <p:spPr>
              <a:xfrm>
                <a:off x="4913884" y="2149221"/>
                <a:ext cx="484632" cy="97840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00" y="2819400"/>
              <a:ext cx="4927512" cy="3581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1295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br>
              <a:rPr lang="en-US" altLang="en-US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altLang="en-US" dirty="0">
                <a:solidFill>
                  <a:srgbClr val="FFFFFF"/>
                </a:solidFill>
                <a:latin typeface="Comic Sans MS" panose="030F0702030302020204" pitchFamily="66" charset="0"/>
              </a:rPr>
              <a:t>Learning Target Assessment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2209800"/>
            <a:ext cx="9664700" cy="5105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FFFFFF"/>
                </a:solidFill>
                <a:latin typeface="Comic Sans MS" panose="030F0702030302020204" pitchFamily="66" charset="0"/>
              </a:rPr>
              <a:t>Determine the properties of waves.  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300">
                <a:solidFill>
                  <a:srgbClr val="FF0000"/>
                </a:solidFill>
                <a:latin typeface="Comic Sans MS" panose="030F0702030302020204" pitchFamily="66" charset="0"/>
              </a:rPr>
              <a:t>Vocabulary to Begin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2217738"/>
            <a:ext cx="458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FF0000"/>
                </a:solidFill>
                <a:latin typeface="Comic Sans MS" panose="030F0702030302020204" pitchFamily="66" charset="0"/>
              </a:rPr>
              <a:t>Wave - disturbance that transfers energy from place to place</a:t>
            </a:r>
            <a:endParaRPr lang="en-US" altLang="en-US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FF0000"/>
                </a:solidFill>
                <a:latin typeface="Comic Sans MS" panose="030F0702030302020204" pitchFamily="66" charset="0"/>
              </a:rPr>
              <a:t>Energy - ability to do work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27650" y="1828800"/>
            <a:ext cx="4584700" cy="54864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FF0000"/>
                </a:solidFill>
                <a:latin typeface="Comic Sans MS" panose="030F0702030302020204" pitchFamily="66" charset="0"/>
              </a:rPr>
              <a:t>Medium - Material through which a wave travels</a:t>
            </a:r>
            <a:endParaRPr lang="en-US" altLang="en-US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altLang="en-US" sz="27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FF0000"/>
                </a:solidFill>
                <a:latin typeface="Comic Sans MS" panose="030F0702030302020204" pitchFamily="66" charset="0"/>
              </a:rPr>
              <a:t>Mechanical Wave - Waves that require a medium through which to travel.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3251200"/>
            <a:ext cx="275431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892800"/>
            <a:ext cx="455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844800"/>
            <a:ext cx="178911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98450"/>
            <a:ext cx="5656263" cy="148590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>
                <a:solidFill>
                  <a:srgbClr val="FFFFFF"/>
                </a:solidFill>
                <a:latin typeface="Comic Sans MS" panose="030F0702030302020204" pitchFamily="66" charset="0"/>
              </a:rPr>
              <a:t>Why doesn't the medium travel along with the wave?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0" y="2740025"/>
            <a:ext cx="5154613" cy="4432300"/>
          </a:xfrm>
        </p:spPr>
        <p:txBody>
          <a:bodyPr lIns="0" tIns="0" rIns="0" bIns="0"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FFFFFF"/>
                </a:solidFill>
                <a:latin typeface="Comic Sans MS" panose="030F0702030302020204" pitchFamily="66" charset="0"/>
              </a:rPr>
              <a:t>All mediums are made of tiny particles.  When a wave enters a medium, it transfers energy to the medium's particles.  The particles bump into each other, passing the wave's energy along.</a:t>
            </a:r>
            <a:endParaRPr lang="en-US" altLang="en-US"/>
          </a:p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FFFFFF"/>
                </a:solidFill>
                <a:latin typeface="Comic Sans MS" panose="030F0702030302020204" pitchFamily="66" charset="0"/>
              </a:rPr>
              <a:t>Think of how food is passed at the table...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3200"/>
            <a:ext cx="4222750" cy="758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2000" y="8128000"/>
            <a:ext cx="4222750" cy="758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399575"/>
            <a:ext cx="8636000" cy="847725"/>
          </a:xfrm>
        </p:spPr>
        <p:txBody>
          <a:bodyPr lIns="0" tIns="0" rIns="0" bIns="0" anchor="t"/>
          <a:lstStyle/>
          <a:p>
            <a:pPr algn="ctr" eaLnBrk="1" hangingPunct="1">
              <a:lnSpc>
                <a:spcPct val="95000"/>
              </a:lnSpc>
            </a:pPr>
            <a:r>
              <a:rPr lang="en-US" altLang="en-US" sz="4300" dirty="0">
                <a:solidFill>
                  <a:srgbClr val="FFFFFF"/>
                </a:solidFill>
                <a:latin typeface="Comic Sans MS" panose="030F0702030302020204" pitchFamily="66" charset="0"/>
              </a:rPr>
              <a:t>What is a vibration?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279400" y="1232060"/>
            <a:ext cx="9525000" cy="1142999"/>
          </a:xfrm>
        </p:spPr>
        <p:txBody>
          <a:bodyPr/>
          <a:lstStyle/>
          <a:p>
            <a:pPr marL="0" indent="0" eaLnBrk="1" hangingPunct="1">
              <a:lnSpc>
                <a:spcPct val="95000"/>
              </a:lnSpc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A vibration is the repeated back and forth/up and down motion. Started by energy being put into a system.</a:t>
            </a:r>
          </a:p>
          <a:p>
            <a:endParaRPr lang="en-US" dirty="0"/>
          </a:p>
        </p:txBody>
      </p:sp>
      <p:pic>
        <p:nvPicPr>
          <p:cNvPr id="10" name="Galloping Gertie - Resonance and the Tacoma Narrows Bridge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2126" y="2217635"/>
            <a:ext cx="8283161" cy="4762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9144000" cy="8382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300" dirty="0">
                <a:solidFill>
                  <a:srgbClr val="FF0000"/>
                </a:solidFill>
                <a:latin typeface="Comic Sans MS" panose="030F0702030302020204" pitchFamily="66" charset="0"/>
              </a:rPr>
              <a:t>What are mechanical waves?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5600" y="1108710"/>
            <a:ext cx="9220200" cy="10668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Mechanical Waves are waves which spread through a material medium (solid, liquid, or gas) at a wave speed which depends on the elastic and inertial properties of that medium. </a:t>
            </a:r>
            <a:endParaRPr lang="en-US" alt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286000"/>
            <a:ext cx="8763000" cy="5068437"/>
          </a:xfrm>
        </p:spPr>
      </p:pic>
    </p:spTree>
    <p:extLst>
      <p:ext uri="{BB962C8B-B14F-4D97-AF65-F5344CB8AC3E}">
        <p14:creationId xmlns:p14="http://schemas.microsoft.com/office/powerpoint/2010/main" val="288169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508000" y="304800"/>
            <a:ext cx="9144000" cy="838200"/>
          </a:xfrm>
        </p:spPr>
        <p:txBody>
          <a:bodyPr lIns="0" tIns="0" rIns="0" bIns="0" anchor="t"/>
          <a:lstStyle/>
          <a:p>
            <a:pPr eaLnBrk="1" hangingPunct="1">
              <a:lnSpc>
                <a:spcPct val="95000"/>
              </a:lnSpc>
            </a:pPr>
            <a:r>
              <a:rPr lang="en-US" altLang="en-US" sz="4300" dirty="0">
                <a:solidFill>
                  <a:srgbClr val="FF0000"/>
                </a:solidFill>
                <a:latin typeface="Comic Sans MS" panose="030F0702030302020204" pitchFamily="66" charset="0"/>
              </a:rPr>
              <a:t>What is a transverse wave?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9900" y="1252619"/>
            <a:ext cx="9220200" cy="990600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3200" dirty="0">
                <a:solidFill>
                  <a:srgbClr val="FF0000"/>
                </a:solidFill>
              </a:rPr>
              <a:t>A transverse wave is a mechanical wave that travel perpendicular to an applied force</a:t>
            </a:r>
            <a:endParaRPr lang="en-US" altLang="en-US" sz="27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1" y="2971800"/>
            <a:ext cx="9182100" cy="3581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Parts of a transverse wave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Crest – Highest part of a wave</a:t>
            </a:r>
          </a:p>
          <a:p>
            <a:r>
              <a:rPr lang="en-US" altLang="en-US">
                <a:solidFill>
                  <a:srgbClr val="FF0000"/>
                </a:solidFill>
              </a:rPr>
              <a:t>Trough – Lowest part of a wave</a:t>
            </a:r>
          </a:p>
          <a:p>
            <a:r>
              <a:rPr lang="en-US" altLang="en-US">
                <a:solidFill>
                  <a:srgbClr val="FF0000"/>
                </a:solidFill>
              </a:rPr>
              <a:t>Amplitude – Distance from resting position to crest/trough</a:t>
            </a:r>
          </a:p>
          <a:p>
            <a:r>
              <a:rPr lang="en-US" altLang="en-US">
                <a:solidFill>
                  <a:srgbClr val="FF0000"/>
                </a:solidFill>
              </a:rPr>
              <a:t>Wavelength – Crest to crest. Trough to trough. (Any point on one wave to the identical point on the next wave).</a:t>
            </a:r>
          </a:p>
          <a:p>
            <a:endParaRPr lang="en-US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238125" y="295275"/>
            <a:ext cx="9664700" cy="1263650"/>
          </a:xfrm>
        </p:spPr>
        <p:txBody>
          <a:bodyPr lIns="0" tIns="0" rIns="0" bIns="0" anchor="t"/>
          <a:lstStyle/>
          <a:p>
            <a:pPr algn="l" eaLnBrk="1" hangingPunct="1">
              <a:lnSpc>
                <a:spcPct val="95000"/>
              </a:lnSpc>
            </a:pPr>
            <a:r>
              <a:rPr lang="en-US" altLang="en-US" sz="4300">
                <a:solidFill>
                  <a:srgbClr val="FFFFFF"/>
                </a:solidFill>
                <a:latin typeface="Comic Sans MS" panose="030F0702030302020204" pitchFamily="66" charset="0"/>
              </a:rPr>
              <a:t>Draw a transverse wave, label the parts.</a:t>
            </a:r>
            <a:br>
              <a:rPr lang="en-US" altLang="en-US" sz="4300">
                <a:solidFill>
                  <a:srgbClr val="FFFFFF"/>
                </a:solidFill>
                <a:latin typeface="Comic Sans MS" panose="030F0702030302020204" pitchFamily="66" charset="0"/>
              </a:rPr>
            </a:br>
            <a:br>
              <a:rPr lang="en-US" altLang="en-US" sz="4300">
                <a:solidFill>
                  <a:srgbClr val="FFFFFF"/>
                </a:solidFill>
                <a:latin typeface="Comic Sans MS" panose="030F0702030302020204" pitchFamily="66" charset="0"/>
              </a:rPr>
            </a:br>
            <a:br>
              <a:rPr lang="en-US" altLang="en-US" sz="4300">
                <a:solidFill>
                  <a:srgbClr val="FFFFFF"/>
                </a:solidFill>
                <a:latin typeface="Comic Sans MS" panose="030F0702030302020204" pitchFamily="66" charset="0"/>
              </a:rPr>
            </a:br>
            <a:endParaRPr lang="en-US" altLang="en-US" sz="430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209800"/>
            <a:ext cx="9478963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454400"/>
            <a:ext cx="8910638" cy="2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3398</TotalTime>
  <Words>497</Words>
  <Application>Microsoft Office PowerPoint</Application>
  <PresentationFormat>Custom</PresentationFormat>
  <Paragraphs>71</Paragraphs>
  <Slides>23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Goal 1 – Wave Properties</vt:lpstr>
      <vt:lpstr>PowerPoint Presentation</vt:lpstr>
      <vt:lpstr>Vocabulary to Begin</vt:lpstr>
      <vt:lpstr>Why doesn't the medium travel along with the wave?</vt:lpstr>
      <vt:lpstr>What is a vibration?</vt:lpstr>
      <vt:lpstr>What are mechanical waves?</vt:lpstr>
      <vt:lpstr>What is a transverse wave?</vt:lpstr>
      <vt:lpstr>Parts of a transverse wave</vt:lpstr>
      <vt:lpstr>Draw a transverse wave, label the parts.   </vt:lpstr>
      <vt:lpstr>Tokyo, Japanese Wave Pool</vt:lpstr>
      <vt:lpstr>What is a longitudinal wave?</vt:lpstr>
      <vt:lpstr>What is a longitudinal wave?</vt:lpstr>
      <vt:lpstr>Parts of a longitudinaal wave</vt:lpstr>
      <vt:lpstr>Draw a longitudinal wave</vt:lpstr>
      <vt:lpstr>Longitudinal Wave</vt:lpstr>
      <vt:lpstr>What is the amplitude of a longitudinal wave?</vt:lpstr>
      <vt:lpstr>What is wavelength?</vt:lpstr>
      <vt:lpstr>What is the wavelength of a longitudinal wave? Yes I want you to draw this.</vt:lpstr>
      <vt:lpstr>What is frequency?</vt:lpstr>
      <vt:lpstr>What is frequency measured in?</vt:lpstr>
      <vt:lpstr>Which wave property is directly related to energy?</vt:lpstr>
      <vt:lpstr>How are wavelength and frequency related?</vt:lpstr>
      <vt:lpstr> Learning Target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Kelly, Joshua D.</cp:lastModifiedBy>
  <cp:revision>28</cp:revision>
  <dcterms:created xsi:type="dcterms:W3CDTF">2004-05-06T09:28:21Z</dcterms:created>
  <dcterms:modified xsi:type="dcterms:W3CDTF">2025-07-05T13:50:48Z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42f8b2-88d4-454a-ae0a-d915e44763d2_Enabled">
    <vt:lpwstr>true</vt:lpwstr>
  </property>
  <property fmtid="{D5CDD505-2E9C-101B-9397-08002B2CF9AE}" pid="3" name="MSIP_Label_f442f8b2-88d4-454a-ae0a-d915e44763d2_SetDate">
    <vt:lpwstr>2024-06-20T11:56:14Z</vt:lpwstr>
  </property>
  <property fmtid="{D5CDD505-2E9C-101B-9397-08002B2CF9AE}" pid="4" name="MSIP_Label_f442f8b2-88d4-454a-ae0a-d915e44763d2_Method">
    <vt:lpwstr>Standard</vt:lpwstr>
  </property>
  <property fmtid="{D5CDD505-2E9C-101B-9397-08002B2CF9AE}" pid="5" name="MSIP_Label_f442f8b2-88d4-454a-ae0a-d915e44763d2_Name">
    <vt:lpwstr>defa4170-0d19-0005-0003-bc88714345d2</vt:lpwstr>
  </property>
  <property fmtid="{D5CDD505-2E9C-101B-9397-08002B2CF9AE}" pid="6" name="MSIP_Label_f442f8b2-88d4-454a-ae0a-d915e44763d2_SiteId">
    <vt:lpwstr>08e33d6b-a654-486a-80e3-20b190ae22d7</vt:lpwstr>
  </property>
  <property fmtid="{D5CDD505-2E9C-101B-9397-08002B2CF9AE}" pid="7" name="MSIP_Label_f442f8b2-88d4-454a-ae0a-d915e44763d2_ActionId">
    <vt:lpwstr>99ddf940-be0f-41f3-b254-77f198749d6b</vt:lpwstr>
  </property>
  <property fmtid="{D5CDD505-2E9C-101B-9397-08002B2CF9AE}" pid="8" name="MSIP_Label_f442f8b2-88d4-454a-ae0a-d915e44763d2_ContentBits">
    <vt:lpwstr>0</vt:lpwstr>
  </property>
</Properties>
</file>